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 ContentType="image/t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4"/>
  </p:sldMasterIdLst>
  <p:notesMasterIdLst>
    <p:notesMasterId r:id="rId14"/>
  </p:notesMasterIdLst>
  <p:sldIdLst>
    <p:sldId id="371" r:id="rId5"/>
    <p:sldId id="360" r:id="rId6"/>
    <p:sldId id="370" r:id="rId7"/>
    <p:sldId id="369" r:id="rId8"/>
    <p:sldId id="372" r:id="rId9"/>
    <p:sldId id="374" r:id="rId10"/>
    <p:sldId id="373" r:id="rId11"/>
    <p:sldId id="376" r:id="rId12"/>
    <p:sldId id="375"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ange" id="{3DF31241-BB9C-3C4D-9D28-95F31B2A680B}">
          <p14:sldIdLst>
            <p14:sldId id="371"/>
            <p14:sldId id="360"/>
            <p14:sldId id="370"/>
            <p14:sldId id="369"/>
            <p14:sldId id="372"/>
            <p14:sldId id="374"/>
            <p14:sldId id="373"/>
            <p14:sldId id="376"/>
            <p14:sldId id="375"/>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7" name="Robert Loewenthal" initials="RL [6]" lastIdx="1" clrIdx="7">
    <p:extLst/>
  </p:cmAuthor>
  <p:cmAuthor id="1" name="Alec Catalano" initials="" lastIdx="1" clrIdx="1"/>
  <p:cmAuthor id="8" name="Robert Loewenthal" initials="RL [7]" lastIdx="1" clrIdx="8">
    <p:extLst/>
  </p:cmAuthor>
  <p:cmAuthor id="2" name="Robert Loewenthal" initials="RL" lastIdx="1" clrIdx="2">
    <p:extLst/>
  </p:cmAuthor>
  <p:cmAuthor id="9" name="Corey Layton" initials="CL" lastIdx="1" clrIdx="9">
    <p:extLst/>
  </p:cmAuthor>
  <p:cmAuthor id="3" name="Robert Loewenthal" initials="RL [2]" lastIdx="1" clrIdx="3">
    <p:extLst/>
  </p:cmAuthor>
  <p:cmAuthor id="4" name="Robert Loewenthal" initials="RL [3]" lastIdx="1" clrIdx="4">
    <p:extLst/>
  </p:cmAuthor>
  <p:cmAuthor id="5" name="Robert Loewenthal" initials="RL [4]" lastIdx="1" clrIdx="5">
    <p:extLst/>
  </p:cmAuthor>
  <p:cmAuthor id="6" name="Robert Loewenthal" initials="RL [5]" lastIdx="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C7F0"/>
    <a:srgbClr val="0000FF"/>
    <a:srgbClr val="3366FF"/>
    <a:srgbClr val="505153"/>
    <a:srgbClr val="595A5D"/>
    <a:srgbClr val="414042"/>
    <a:srgbClr val="DCDCDC"/>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3" autoAdjust="0"/>
    <p:restoredTop sz="68316" autoAdjust="0"/>
  </p:normalViewPr>
  <p:slideViewPr>
    <p:cSldViewPr snapToGrid="0" showGuides="1">
      <p:cViewPr varScale="1">
        <p:scale>
          <a:sx n="108" d="100"/>
          <a:sy n="108" d="100"/>
        </p:scale>
        <p:origin x="1704" y="9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10/22/2017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Thanks Everyone,</a:t>
            </a:r>
          </a:p>
          <a:p>
            <a:endParaRPr lang="en-AU" dirty="0"/>
          </a:p>
          <a:p>
            <a:r>
              <a:rPr lang="en-AU" dirty="0"/>
              <a:t>We are </a:t>
            </a:r>
            <a:r>
              <a:rPr lang="en-AU" baseline="0" dirty="0"/>
              <a:t>Artificially dumb and we are going to prove it to you.</a:t>
            </a:r>
          </a:p>
          <a:p>
            <a:endParaRPr lang="en-AU" baseline="0" dirty="0"/>
          </a:p>
          <a:p>
            <a:r>
              <a:rPr lang="en-AU" baseline="0" dirty="0"/>
              <a:t>We looked around for project, something that was beneficial to us in learning also something that was the need of the market. </a:t>
            </a:r>
          </a:p>
          <a:p>
            <a:endParaRPr lang="en-AU" baseline="0" dirty="0"/>
          </a:p>
          <a:p>
            <a:r>
              <a:rPr lang="en-AU" baseline="0" dirty="0"/>
              <a:t>Its been a a few decades that we are trying to understand the machine language and hence we have lots of programming languages, we think its about time to get machines to understand our language. </a:t>
            </a:r>
          </a:p>
          <a:p>
            <a:endParaRPr lang="en-AU" baseline="0" dirty="0"/>
          </a:p>
          <a:p>
            <a:r>
              <a:rPr lang="en-AU" baseline="0" dirty="0"/>
              <a:t>This presentation is about NLP or </a:t>
            </a:r>
            <a:r>
              <a:rPr lang="mr-IN" baseline="0" dirty="0"/>
              <a:t>…</a:t>
            </a:r>
            <a:r>
              <a:rPr lang="en-US" baseline="0" dirty="0"/>
              <a:t>. Focusing on one specific and simple use case. </a:t>
            </a:r>
            <a:endParaRPr lang="en-AU" baseline="0" dirty="0"/>
          </a:p>
          <a:p>
            <a:endParaRPr lang="en-AU" baseline="0" dirty="0"/>
          </a:p>
          <a:p>
            <a:endParaRPr lang="en-AU" baseline="0" dirty="0"/>
          </a:p>
          <a:p>
            <a:endParaRPr lang="en-AU"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241364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14400">
              <a:buSzPct val="100000"/>
              <a:buChar char="-"/>
              <a:defRPr sz="1400">
                <a:latin typeface="Open Sans"/>
                <a:ea typeface="Open Sans"/>
                <a:cs typeface="Open Sans"/>
                <a:sym typeface="Open Sans"/>
              </a:defRPr>
            </a:pPr>
            <a:r>
              <a:rPr lang="en-US" dirty="0"/>
              <a:t>Whooshkaa</a:t>
            </a:r>
            <a:r>
              <a:rPr lang="en-US" baseline="0" dirty="0"/>
              <a:t> is an amazing Australian startup which is disrupting the radio business globally. They use podcasts, audio-on demand and other forms of audio to replace traditional radio streaming.</a:t>
            </a:r>
          </a:p>
          <a:p>
            <a:pPr marL="228600" indent="-228600" defTabSz="914400">
              <a:buSzPct val="100000"/>
              <a:buChar char="-"/>
              <a:defRPr sz="1400">
                <a:latin typeface="Open Sans"/>
                <a:ea typeface="Open Sans"/>
                <a:cs typeface="Open Sans"/>
                <a:sym typeface="Open Sans"/>
              </a:defRPr>
            </a:pPr>
            <a:endParaRPr lang="en-US" baseline="0" dirty="0"/>
          </a:p>
          <a:p>
            <a:pPr marL="228600" indent="-228600" defTabSz="914400">
              <a:buSzPct val="100000"/>
              <a:buChar char="-"/>
              <a:defRPr sz="1400">
                <a:latin typeface="Open Sans"/>
                <a:ea typeface="Open Sans"/>
                <a:cs typeface="Open Sans"/>
                <a:sym typeface="Open Sans"/>
              </a:defRPr>
            </a:pPr>
            <a:r>
              <a:rPr lang="en-US" baseline="0" dirty="0"/>
              <a:t>We reached out to them to see if there is any </a:t>
            </a:r>
            <a:r>
              <a:rPr lang="en-US" baseline="0" dirty="0" err="1"/>
              <a:t>oportunity</a:t>
            </a:r>
            <a:r>
              <a:rPr lang="en-US" baseline="0" dirty="0"/>
              <a:t> to solve their problems using ML and DL. </a:t>
            </a:r>
          </a:p>
          <a:p>
            <a:pPr marL="228600" indent="-228600" defTabSz="914400">
              <a:buSzPct val="100000"/>
              <a:buChar char="-"/>
              <a:defRPr sz="1400">
                <a:latin typeface="Open Sans"/>
                <a:ea typeface="Open Sans"/>
                <a:cs typeface="Open Sans"/>
                <a:sym typeface="Open Sans"/>
              </a:defRPr>
            </a:pPr>
            <a:endParaRPr lang="en-US" baseline="0" dirty="0"/>
          </a:p>
          <a:p>
            <a:pPr marL="228600" indent="-228600" defTabSz="914400">
              <a:buSzPct val="100000"/>
              <a:buChar char="-"/>
              <a:defRPr sz="1400">
                <a:latin typeface="Open Sans"/>
                <a:ea typeface="Open Sans"/>
                <a:cs typeface="Open Sans"/>
                <a:sym typeface="Open Sans"/>
              </a:defRPr>
            </a:pPr>
            <a:r>
              <a:rPr lang="en-US" baseline="0" dirty="0"/>
              <a:t>We came up with a list of potential projects which could benefit from some machine learning. </a:t>
            </a:r>
          </a:p>
          <a:p>
            <a:pPr marL="228600" indent="-228600" defTabSz="914400">
              <a:buSzPct val="100000"/>
              <a:buChar char="-"/>
              <a:defRPr sz="1400">
                <a:latin typeface="Open Sans"/>
                <a:ea typeface="Open Sans"/>
                <a:cs typeface="Open Sans"/>
                <a:sym typeface="Open Sans"/>
              </a:defRPr>
            </a:pPr>
            <a:endParaRPr lang="en-US" baseline="0" dirty="0"/>
          </a:p>
          <a:p>
            <a:pPr marL="228600" indent="-228600" defTabSz="914400">
              <a:buSzPct val="100000"/>
              <a:buChar char="-"/>
              <a:defRPr sz="1400">
                <a:latin typeface="Open Sans"/>
                <a:ea typeface="Open Sans"/>
                <a:cs typeface="Open Sans"/>
                <a:sym typeface="Open Sans"/>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920152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r>
              <a:rPr lang="en-US" dirty="0"/>
              <a:t>So</a:t>
            </a:r>
            <a:r>
              <a:rPr lang="en-US" baseline="0" dirty="0"/>
              <a:t> there were a lot of opportunities where ML/DL could have meaningful value for Whooshkaa. </a:t>
            </a:r>
          </a:p>
          <a:p>
            <a:endParaRPr lang="en-US" baseline="0" dirty="0"/>
          </a:p>
          <a:p>
            <a:r>
              <a:rPr lang="en-US" baseline="0" dirty="0"/>
              <a:t>Here are some examples of what a roadmap can look like. </a:t>
            </a:r>
          </a:p>
          <a:p>
            <a:endParaRPr lang="en-US" baseline="0" dirty="0"/>
          </a:p>
          <a:p>
            <a:endParaRPr lang="en-US" baseline="0" dirty="0"/>
          </a:p>
          <a:p>
            <a:r>
              <a:rPr lang="en-US" baseline="0" dirty="0"/>
              <a:t>For example, </a:t>
            </a:r>
            <a:r>
              <a:rPr lang="en-US" baseline="0" dirty="0" err="1"/>
              <a:t>personalised</a:t>
            </a:r>
            <a:r>
              <a:rPr lang="en-US" baseline="0" dirty="0"/>
              <a:t> news and podcasts are all the rage, just imagine you wake up </a:t>
            </a:r>
            <a:r>
              <a:rPr lang="en-US" baseline="0" dirty="0" err="1"/>
              <a:t>evenry</a:t>
            </a:r>
            <a:r>
              <a:rPr lang="en-US" baseline="0" dirty="0"/>
              <a:t> morning and your </a:t>
            </a:r>
            <a:r>
              <a:rPr lang="en-US" baseline="0" dirty="0" err="1"/>
              <a:t>personalised</a:t>
            </a:r>
            <a:r>
              <a:rPr lang="en-US" baseline="0" dirty="0"/>
              <a:t> news feed or podcasts would be read to you.</a:t>
            </a:r>
          </a:p>
          <a:p>
            <a:endParaRPr lang="en-US" baseline="0" dirty="0"/>
          </a:p>
          <a:p>
            <a:r>
              <a:rPr lang="en-US" baseline="0" dirty="0"/>
              <a:t>Or if there is a podcasts about dogs, there should be ads about dogfood. That’s the smart ad injection. </a:t>
            </a:r>
          </a:p>
          <a:p>
            <a:endParaRPr lang="en-US" baseline="0" dirty="0"/>
          </a:p>
          <a:p>
            <a:endParaRPr lang="en-US" baseline="0" dirty="0"/>
          </a:p>
          <a:p>
            <a:endParaRPr lang="en-US" dirty="0"/>
          </a:p>
        </p:txBody>
      </p:sp>
    </p:spTree>
    <p:extLst>
      <p:ext uri="{BB962C8B-B14F-4D97-AF65-F5344CB8AC3E}">
        <p14:creationId xmlns:p14="http://schemas.microsoft.com/office/powerpoint/2010/main" val="156438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r>
              <a:rPr lang="en-US" dirty="0"/>
              <a:t>But all of the those interesting</a:t>
            </a:r>
            <a:r>
              <a:rPr lang="en-US" baseline="0" dirty="0"/>
              <a:t> use cases pivot around one hinge, understanding what is inside these podcasts, audio-on-demands and news articles. </a:t>
            </a:r>
          </a:p>
          <a:p>
            <a:endParaRPr lang="en-US" baseline="0" dirty="0"/>
          </a:p>
          <a:p>
            <a:r>
              <a:rPr lang="en-US" baseline="0" dirty="0"/>
              <a:t>This is where NLP and NLU come to the picture. </a:t>
            </a:r>
          </a:p>
          <a:p>
            <a:endParaRPr lang="en-US" baseline="0" dirty="0"/>
          </a:p>
          <a:p>
            <a:r>
              <a:rPr lang="en-US" baseline="0" dirty="0"/>
              <a:t>So as the first minimum viable project we selected text or voice classification of different podcasts into main categories. </a:t>
            </a:r>
          </a:p>
          <a:p>
            <a:endParaRPr lang="en-US" baseline="0" dirty="0"/>
          </a:p>
          <a:p>
            <a:r>
              <a:rPr lang="en-US" baseline="0" dirty="0"/>
              <a:t>Due to short time and to simplify our problem we focused on text version of these podcasts rather spending time on turning voice into text. </a:t>
            </a:r>
          </a:p>
          <a:p>
            <a:endParaRPr lang="en-US" baseline="0"/>
          </a:p>
          <a:p>
            <a:endParaRPr lang="en-US" baseline="0" dirty="0"/>
          </a:p>
        </p:txBody>
      </p:sp>
    </p:spTree>
    <p:extLst>
      <p:ext uri="{BB962C8B-B14F-4D97-AF65-F5344CB8AC3E}">
        <p14:creationId xmlns:p14="http://schemas.microsoft.com/office/powerpoint/2010/main" val="148316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Noun</a:t>
            </a:r>
            <a:r>
              <a:rPr lang="en-AU" baseline="0" dirty="0"/>
              <a:t> Phrase Chunking is a way to extract the important building blocks of a sentence with the intent of categorising a sentence into a certain class. </a:t>
            </a:r>
          </a:p>
          <a:p>
            <a:endParaRPr lang="en-AU" baseline="0" dirty="0"/>
          </a:p>
          <a:p>
            <a:r>
              <a:rPr lang="en-AU" baseline="0" dirty="0"/>
              <a:t>We split the text into </a:t>
            </a:r>
            <a:r>
              <a:rPr lang="en-AU" baseline="0" dirty="0" err="1"/>
              <a:t>senteces</a:t>
            </a:r>
            <a:r>
              <a:rPr lang="en-AU" baseline="0" dirty="0"/>
              <a:t> and </a:t>
            </a:r>
            <a:r>
              <a:rPr lang="en-AU" baseline="0" dirty="0" err="1"/>
              <a:t>senteces</a:t>
            </a:r>
            <a:r>
              <a:rPr lang="en-AU" baseline="0" dirty="0"/>
              <a:t> into words.</a:t>
            </a:r>
          </a:p>
          <a:p>
            <a:endParaRPr lang="en-AU" baseline="0" dirty="0"/>
          </a:p>
          <a:p>
            <a:r>
              <a:rPr lang="en-AU" baseline="0" dirty="0"/>
              <a:t>And we tag every word with its part of speech tag. </a:t>
            </a:r>
          </a:p>
          <a:p>
            <a:endParaRPr lang="en-AU" baseline="0" dirty="0"/>
          </a:p>
          <a:p>
            <a:r>
              <a:rPr lang="en-AU" baseline="0" dirty="0"/>
              <a:t>And then feed it into a pre-trained model to classify every word as in or out or the beginning of a noun phrase. It is called IOB tagging. </a:t>
            </a:r>
          </a:p>
          <a:p>
            <a:endParaRPr lang="en-AU" baseline="0" dirty="0"/>
          </a:p>
          <a:p>
            <a:r>
              <a:rPr lang="en-AU" baseline="0" dirty="0"/>
              <a:t>At the end we have a long list of phrases. </a:t>
            </a:r>
          </a:p>
          <a:p>
            <a:endParaRPr lang="en-AU" baseline="0" dirty="0"/>
          </a:p>
          <a:p>
            <a:endParaRPr lang="en-AU"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958513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extract the more meaningful parts of an</a:t>
            </a:r>
            <a:r>
              <a:rPr lang="en-AU" baseline="0" dirty="0"/>
              <a:t> article we should reduce the dimensionality of the input. </a:t>
            </a:r>
            <a:endParaRPr lang="en-AU" dirty="0"/>
          </a:p>
          <a:p>
            <a:endParaRPr lang="en-AU" dirty="0"/>
          </a:p>
          <a:p>
            <a:r>
              <a:rPr lang="en-AU" dirty="0"/>
              <a:t>Non-negative matrix</a:t>
            </a:r>
            <a:r>
              <a:rPr lang="en-AU" baseline="0" dirty="0"/>
              <a:t> factorisations could be used as a dimensionality reduction method using simple clustering. Needless to say this is an unsupervised method. </a:t>
            </a:r>
          </a:p>
          <a:p>
            <a:endParaRPr lang="en-AU" baseline="0" dirty="0"/>
          </a:p>
          <a:p>
            <a:r>
              <a:rPr lang="en-AU" baseline="0" dirty="0"/>
              <a:t>The input or data matrix counts each row as a document, and each row represents a word.  The number of times each word appears in each document is input as an entry.  The goal of NMF is then to find two matrix factors which multiply to produce the closest approximation to the data matrix.  We use a coordinate descent algorithm to find the solution iteratively, until the distance between the factor products and the data matrix is a minimum as measured by their cost function.</a:t>
            </a:r>
          </a:p>
          <a:p>
            <a:endParaRPr lang="en-AU" baseline="0" dirty="0"/>
          </a:p>
          <a:p>
            <a:r>
              <a:rPr lang="en-AU" baseline="0" dirty="0"/>
              <a:t>The most important input in NMF is the number of topics (or clusters), which is not known a priori.  This number is typically much smaller than the number of words, giving dimensional reduction.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701253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also wanted</a:t>
            </a:r>
            <a:r>
              <a:rPr lang="en-AU" baseline="0" dirty="0"/>
              <a:t> to dip our toe into Neural Nets and see what could we do with Convents. </a:t>
            </a:r>
          </a:p>
          <a:p>
            <a:endParaRPr lang="en-AU" baseline="0" dirty="0"/>
          </a:p>
          <a:p>
            <a:r>
              <a:rPr lang="en-AU" baseline="0" dirty="0"/>
              <a:t>We used Reuters dataset which has a huge amount of already ladled articles and the goal was to categorise articles into 5 main categories.</a:t>
            </a:r>
          </a:p>
          <a:p>
            <a:r>
              <a:rPr lang="en-AU" baseline="0" dirty="0"/>
              <a:t>Sports, Regional, People, Politics and technology.</a:t>
            </a:r>
          </a:p>
          <a:p>
            <a:endParaRPr lang="en-AU" baseline="0" dirty="0"/>
          </a:p>
          <a:p>
            <a:r>
              <a:rPr lang="en-AU" baseline="0" dirty="0"/>
              <a:t>We decided to use NLTK and Word2vec to extract features from the articles and then feed them into a CNN model. </a:t>
            </a:r>
          </a:p>
          <a:p>
            <a:endParaRPr lang="en-AU" baseline="0" dirty="0"/>
          </a:p>
          <a:p>
            <a:r>
              <a:rPr lang="en-AU" baseline="0" dirty="0"/>
              <a:t>Here is the architecture of the CNN model. </a:t>
            </a:r>
          </a:p>
          <a:p>
            <a:endParaRPr lang="en-AU" baseline="0" dirty="0"/>
          </a:p>
          <a:p>
            <a:r>
              <a:rPr lang="en-AU" baseline="0" dirty="0"/>
              <a:t>We ran everything on Keras on top of an AWS p2.xlarge instance and the accuracy result was 92% which was good enough for us. </a:t>
            </a:r>
          </a:p>
          <a:p>
            <a:endParaRPr lang="en-AU" baseline="0" dirty="0"/>
          </a:p>
          <a:p>
            <a:r>
              <a:rPr lang="en-AU" baseline="0" dirty="0"/>
              <a:t>A fun fact: the total cost of training on AWS was 3 cents. </a:t>
            </a:r>
          </a:p>
          <a:p>
            <a:endParaRPr lang="en-AU" baseline="0" dirty="0"/>
          </a:p>
          <a:p>
            <a:endParaRPr lang="en-AU"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165056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3023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4426" b="29324"/>
          <a:stretch/>
        </p:blipFill>
        <p:spPr>
          <a:xfrm>
            <a:off x="3269"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36764" b="6986"/>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90" y="114949"/>
            <a:ext cx="8205304" cy="545742"/>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658" indent="-285637">
              <a:buFont typeface="Arial"/>
              <a:buChar char="•"/>
              <a:defRPr>
                <a:solidFill>
                  <a:srgbClr val="4D4D4C"/>
                </a:solidFill>
              </a:defRPr>
            </a:lvl2pPr>
            <a:lvl3pPr marL="1142543" indent="-228504">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943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4426" b="29324"/>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36764" b="6986"/>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Title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96115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847640"/>
      </p:ext>
    </p:extLst>
  </p:cSld>
  <p:clrMap bg1="dk1" tx1="lt1" bg2="dk2" tx2="lt2" accent1="accent1" accent2="accent2" accent3="accent3" accent4="accent4" accent5="accent5" accent6="accent6" hlink="hlink" folHlink="folHlink"/>
  <p:sldLayoutIdLst>
    <p:sldLayoutId id="2147483853" r:id="rId1"/>
    <p:sldLayoutId id="2147483858" r:id="rId2"/>
    <p:sldLayoutId id="2147483893" r:id="rId3"/>
    <p:sldLayoutId id="2147483982"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03" r:id="rId14"/>
    <p:sldLayoutId id="2147483980" r:id="rId15"/>
    <p:sldLayoutId id="2147483983" r:id="rId16"/>
  </p:sldLayoutIdLs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DF38A-778B-429A-857B-A79DFC92F9BA}"/>
              </a:ext>
            </a:extLst>
          </p:cNvPr>
          <p:cNvPicPr>
            <a:picLocks noChangeAspect="1"/>
          </p:cNvPicPr>
          <p:nvPr/>
        </p:nvPicPr>
        <p:blipFill>
          <a:blip r:embed="rId3"/>
          <a:stretch>
            <a:fillRect/>
          </a:stretch>
        </p:blipFill>
        <p:spPr>
          <a:xfrm>
            <a:off x="0" y="0"/>
            <a:ext cx="9144000" cy="5143500"/>
          </a:xfrm>
          <a:prstGeom prst="rect">
            <a:avLst/>
          </a:prstGeom>
        </p:spPr>
      </p:pic>
      <p:sp>
        <p:nvSpPr>
          <p:cNvPr id="4" name="TextBox 3"/>
          <p:cNvSpPr txBox="1"/>
          <p:nvPr/>
        </p:nvSpPr>
        <p:spPr>
          <a:xfrm>
            <a:off x="1" y="288758"/>
            <a:ext cx="9143999" cy="584775"/>
          </a:xfrm>
          <a:prstGeom prst="rect">
            <a:avLst/>
          </a:prstGeom>
          <a:noFill/>
        </p:spPr>
        <p:txBody>
          <a:bodyPr wrap="square" rtlCol="0">
            <a:spAutoFit/>
          </a:bodyPr>
          <a:lstStyle/>
          <a:p>
            <a:pPr algn="ctr"/>
            <a:r>
              <a:rPr lang="en-AU" sz="3200" b="1" dirty="0">
                <a:solidFill>
                  <a:schemeClr val="bg1">
                    <a:lumMod val="75000"/>
                  </a:schemeClr>
                </a:solidFill>
                <a:latin typeface="Century Gothic" charset="0"/>
                <a:ea typeface="Century Gothic" charset="0"/>
                <a:cs typeface="Century Gothic" charset="0"/>
              </a:rPr>
              <a:t>SML109 Final Project</a:t>
            </a:r>
          </a:p>
        </p:txBody>
      </p:sp>
      <p:sp>
        <p:nvSpPr>
          <p:cNvPr id="5" name="TextBox 4"/>
          <p:cNvSpPr txBox="1"/>
          <p:nvPr/>
        </p:nvSpPr>
        <p:spPr>
          <a:xfrm>
            <a:off x="2454442" y="1162291"/>
            <a:ext cx="4235116" cy="369332"/>
          </a:xfrm>
          <a:prstGeom prst="rect">
            <a:avLst/>
          </a:prstGeom>
          <a:noFill/>
        </p:spPr>
        <p:txBody>
          <a:bodyPr wrap="square" rtlCol="0">
            <a:spAutoFit/>
          </a:bodyPr>
          <a:lstStyle/>
          <a:p>
            <a:pPr algn="ctr"/>
            <a:r>
              <a:rPr lang="en-AU" b="1" dirty="0">
                <a:solidFill>
                  <a:schemeClr val="bg1">
                    <a:lumMod val="50000"/>
                  </a:schemeClr>
                </a:solidFill>
                <a:latin typeface="Century Gothic" charset="0"/>
                <a:ea typeface="Century Gothic" charset="0"/>
                <a:cs typeface="Century Gothic" charset="0"/>
              </a:rPr>
              <a:t>Team Artificially </a:t>
            </a:r>
            <a:r>
              <a:rPr lang="en-AU" b="1" strike="sngStrike" dirty="0">
                <a:solidFill>
                  <a:schemeClr val="tx2"/>
                </a:solidFill>
                <a:latin typeface="Century Gothic" charset="0"/>
                <a:ea typeface="Century Gothic" charset="0"/>
                <a:cs typeface="Century Gothic" charset="0"/>
              </a:rPr>
              <a:t>Intelligent</a:t>
            </a:r>
            <a:r>
              <a:rPr lang="en-AU" b="1" dirty="0">
                <a:solidFill>
                  <a:schemeClr val="accent1">
                    <a:lumMod val="60000"/>
                    <a:lumOff val="40000"/>
                  </a:schemeClr>
                </a:solidFill>
                <a:latin typeface="Century Gothic" charset="0"/>
                <a:ea typeface="Century Gothic" charset="0"/>
                <a:cs typeface="Century Gothic" charset="0"/>
              </a:rPr>
              <a:t> </a:t>
            </a:r>
            <a:r>
              <a:rPr lang="en-AU" b="1" dirty="0">
                <a:solidFill>
                  <a:schemeClr val="bg1">
                    <a:lumMod val="50000"/>
                  </a:schemeClr>
                </a:solidFill>
                <a:latin typeface="Century Gothic" charset="0"/>
                <a:ea typeface="Century Gothic" charset="0"/>
                <a:cs typeface="Century Gothic" charset="0"/>
              </a:rPr>
              <a:t>Dumb</a:t>
            </a:r>
          </a:p>
        </p:txBody>
      </p:sp>
      <p:sp>
        <p:nvSpPr>
          <p:cNvPr id="6" name="TextBox 5"/>
          <p:cNvSpPr txBox="1"/>
          <p:nvPr/>
        </p:nvSpPr>
        <p:spPr>
          <a:xfrm>
            <a:off x="100263" y="2494805"/>
            <a:ext cx="8943474" cy="369332"/>
          </a:xfrm>
          <a:prstGeom prst="rect">
            <a:avLst/>
          </a:prstGeom>
          <a:noFill/>
        </p:spPr>
        <p:txBody>
          <a:bodyPr wrap="square" rtlCol="0">
            <a:spAutoFit/>
          </a:bodyPr>
          <a:lstStyle/>
          <a:p>
            <a:r>
              <a:rPr lang="en-AU" b="1" dirty="0" err="1">
                <a:solidFill>
                  <a:schemeClr val="bg1">
                    <a:lumMod val="50000"/>
                  </a:schemeClr>
                </a:solidFill>
                <a:latin typeface="Century Gothic" charset="0"/>
                <a:ea typeface="Century Gothic" charset="0"/>
                <a:cs typeface="Century Gothic" charset="0"/>
              </a:rPr>
              <a:t>Artem</a:t>
            </a:r>
            <a:r>
              <a:rPr lang="en-AU" b="1" dirty="0">
                <a:solidFill>
                  <a:schemeClr val="bg1">
                    <a:lumMod val="50000"/>
                  </a:schemeClr>
                </a:solidFill>
                <a:latin typeface="Century Gothic" charset="0"/>
                <a:ea typeface="Century Gothic" charset="0"/>
                <a:cs typeface="Century Gothic" charset="0"/>
              </a:rPr>
              <a:t> </a:t>
            </a:r>
            <a:r>
              <a:rPr lang="en-AU" b="1" dirty="0" err="1">
                <a:solidFill>
                  <a:schemeClr val="bg1">
                    <a:lumMod val="50000"/>
                  </a:schemeClr>
                </a:solidFill>
                <a:latin typeface="Century Gothic" charset="0"/>
                <a:ea typeface="Century Gothic" charset="0"/>
                <a:cs typeface="Century Gothic" charset="0"/>
              </a:rPr>
              <a:t>Golubev</a:t>
            </a:r>
            <a:r>
              <a:rPr lang="en-AU" b="1" dirty="0">
                <a:solidFill>
                  <a:schemeClr val="bg1">
                    <a:lumMod val="50000"/>
                  </a:schemeClr>
                </a:solidFill>
                <a:latin typeface="Century Gothic" charset="0"/>
                <a:ea typeface="Century Gothic" charset="0"/>
                <a:cs typeface="Century Gothic" charset="0"/>
              </a:rPr>
              <a:t> | Michael Pan | Rachel </a:t>
            </a:r>
            <a:r>
              <a:rPr lang="en-AU" b="1" dirty="0" err="1">
                <a:solidFill>
                  <a:schemeClr val="bg1">
                    <a:lumMod val="50000"/>
                  </a:schemeClr>
                </a:solidFill>
                <a:latin typeface="Century Gothic" charset="0"/>
                <a:ea typeface="Century Gothic" charset="0"/>
                <a:cs typeface="Century Gothic" charset="0"/>
              </a:rPr>
              <a:t>Mak</a:t>
            </a:r>
            <a:r>
              <a:rPr lang="en-AU" b="1" dirty="0">
                <a:solidFill>
                  <a:schemeClr val="bg1">
                    <a:lumMod val="50000"/>
                  </a:schemeClr>
                </a:solidFill>
                <a:latin typeface="Century Gothic" charset="0"/>
                <a:ea typeface="Century Gothic" charset="0"/>
                <a:cs typeface="Century Gothic" charset="0"/>
              </a:rPr>
              <a:t> | Matthew Tati | Koorosh Lohrasbi</a:t>
            </a:r>
          </a:p>
        </p:txBody>
      </p:sp>
    </p:spTree>
    <p:extLst>
      <p:ext uri="{BB962C8B-B14F-4D97-AF65-F5344CB8AC3E}">
        <p14:creationId xmlns:p14="http://schemas.microsoft.com/office/powerpoint/2010/main" val="1223290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p:cNvPicPr>
            <a:picLocks noChangeAspect="1"/>
          </p:cNvPicPr>
          <p:nvPr/>
        </p:nvPicPr>
        <p:blipFill>
          <a:blip r:embed="rId3">
            <a:extLst/>
          </a:blip>
          <a:stretch>
            <a:fillRect/>
          </a:stretch>
        </p:blipFill>
        <p:spPr>
          <a:xfrm>
            <a:off x="0" y="-822009"/>
            <a:ext cx="9144000" cy="6072189"/>
          </a:xfrm>
          <a:prstGeom prst="rect">
            <a:avLst/>
          </a:prstGeom>
          <a:ln w="12700">
            <a:miter lim="400000"/>
          </a:ln>
        </p:spPr>
      </p:pic>
      <p:sp>
        <p:nvSpPr>
          <p:cNvPr id="8" name="Rectangle"/>
          <p:cNvSpPr/>
          <p:nvPr/>
        </p:nvSpPr>
        <p:spPr>
          <a:xfrm>
            <a:off x="-338667" y="-601218"/>
            <a:ext cx="9795085" cy="6072188"/>
          </a:xfrm>
          <a:prstGeom prst="rect">
            <a:avLst/>
          </a:prstGeom>
          <a:solidFill>
            <a:schemeClr val="bg1">
              <a:lumMod val="50000"/>
              <a:alpha val="30000"/>
            </a:schemeClr>
          </a:solidFill>
          <a:ln w="12700">
            <a:miter lim="400000"/>
          </a:ln>
        </p:spPr>
        <p:txBody>
          <a:bodyPr lIns="17145" rIns="17145" anchor="ctr"/>
          <a:lstStyle/>
          <a:p>
            <a:pPr algn="ctr" defTabSz="342900">
              <a:defRPr sz="1800">
                <a:solidFill>
                  <a:srgbClr val="FFFFFF"/>
                </a:solidFill>
              </a:defRPr>
            </a:pPr>
            <a:endParaRPr sz="675"/>
          </a:p>
        </p:txBody>
      </p:sp>
      <p:sp>
        <p:nvSpPr>
          <p:cNvPr id="26" name="Title 10"/>
          <p:cNvSpPr>
            <a:spLocks noGrp="1"/>
          </p:cNvSpPr>
          <p:nvPr>
            <p:ph type="title"/>
          </p:nvPr>
        </p:nvSpPr>
        <p:spPr>
          <a:xfrm>
            <a:off x="4958921" y="2992198"/>
            <a:ext cx="3974064" cy="469830"/>
          </a:xfrm>
        </p:spPr>
        <p:txBody>
          <a:bodyPr/>
          <a:lstStyle/>
          <a:p>
            <a:r>
              <a:rPr lang="en-US" dirty="0"/>
              <a:t>A SOUND FUTURE</a:t>
            </a:r>
          </a:p>
        </p:txBody>
      </p:sp>
      <p:pic>
        <p:nvPicPr>
          <p:cNvPr id="14" name="Whooshkaa_Logo_White.png" descr="Whooshkaa_Logo_White.png"/>
          <p:cNvPicPr>
            <a:picLocks noChangeAspect="1"/>
          </p:cNvPicPr>
          <p:nvPr/>
        </p:nvPicPr>
        <p:blipFill>
          <a:blip r:embed="rId4">
            <a:extLst/>
          </a:blip>
          <a:stretch>
            <a:fillRect/>
          </a:stretch>
        </p:blipFill>
        <p:spPr>
          <a:xfrm>
            <a:off x="1098912" y="1203280"/>
            <a:ext cx="6946175" cy="1231596"/>
          </a:xfrm>
          <a:prstGeom prst="rect">
            <a:avLst/>
          </a:prstGeom>
          <a:ln w="12700">
            <a:miter lim="400000"/>
          </a:ln>
        </p:spPr>
      </p:pic>
    </p:spTree>
    <p:extLst>
      <p:ext uri="{BB962C8B-B14F-4D97-AF65-F5344CB8AC3E}">
        <p14:creationId xmlns:p14="http://schemas.microsoft.com/office/powerpoint/2010/main" val="2022448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1"/>
          </a:xfrm>
          <a:prstGeom prst="rect">
            <a:avLst/>
          </a:prstGeom>
        </p:spPr>
      </p:pic>
      <p:sp>
        <p:nvSpPr>
          <p:cNvPr id="11" name="Title 1"/>
          <p:cNvSpPr txBox="1">
            <a:spLocks/>
          </p:cNvSpPr>
          <p:nvPr/>
        </p:nvSpPr>
        <p:spPr>
          <a:xfrm>
            <a:off x="628650" y="87697"/>
            <a:ext cx="7886700" cy="994172"/>
          </a:xfrm>
          <a:prstGeom prst="rect">
            <a:avLst/>
          </a:prstGeom>
        </p:spPr>
        <p:txBody>
          <a:bodyPr vert="horz" lIns="68580" tIns="34290" rIns="68580" bIns="34290" rtlCol="0" anchor="ctr">
            <a:normAutofit/>
          </a:bodyPr>
          <a:lstStyle>
            <a:lvl1pPr algn="ctr" defTabSz="914400">
              <a:lnSpc>
                <a:spcPct val="90000"/>
              </a:lnSpc>
              <a:spcBef>
                <a:spcPct val="0"/>
              </a:spcBef>
              <a:buNone/>
              <a:defRPr sz="4400" b="1">
                <a:solidFill>
                  <a:schemeClr val="accent2"/>
                </a:solidFill>
                <a:latin typeface="Arial" panose="020B0604020202020204" pitchFamily="34" charset="0"/>
                <a:ea typeface="+mj-ea"/>
                <a:cs typeface="Arial" panose="020B0604020202020204" pitchFamily="34" charset="0"/>
              </a:defRPr>
            </a:lvl1pPr>
          </a:lstStyle>
          <a:p>
            <a:r>
              <a:rPr lang="en-US" sz="3000" dirty="0">
                <a:solidFill>
                  <a:schemeClr val="bg1">
                    <a:lumMod val="50000"/>
                  </a:schemeClr>
                </a:solidFill>
                <a:latin typeface="Century Gothic" charset="0"/>
                <a:ea typeface="Century Gothic" charset="0"/>
                <a:cs typeface="Century Gothic" charset="0"/>
              </a:rPr>
              <a:t>Opportunities</a:t>
            </a:r>
          </a:p>
        </p:txBody>
      </p:sp>
      <p:sp>
        <p:nvSpPr>
          <p:cNvPr id="3" name="TextBox 2"/>
          <p:cNvSpPr txBox="1"/>
          <p:nvPr/>
        </p:nvSpPr>
        <p:spPr>
          <a:xfrm>
            <a:off x="0" y="430894"/>
            <a:ext cx="2683934" cy="307777"/>
          </a:xfrm>
          <a:prstGeom prst="rect">
            <a:avLst/>
          </a:prstGeom>
          <a:noFill/>
        </p:spPr>
        <p:txBody>
          <a:bodyPr wrap="square" rtlCol="0">
            <a:spAutoFit/>
          </a:bodyPr>
          <a:lstStyle/>
          <a:p>
            <a:r>
              <a:rPr lang="en-AU" sz="1400" b="1" dirty="0">
                <a:solidFill>
                  <a:schemeClr val="bg1"/>
                </a:solidFill>
                <a:latin typeface="Century Gothic" charset="0"/>
                <a:ea typeface="Century Gothic" charset="0"/>
                <a:cs typeface="Century Gothic" charset="0"/>
              </a:rPr>
              <a:t>Podcast Classification</a:t>
            </a:r>
          </a:p>
        </p:txBody>
      </p:sp>
      <p:sp>
        <p:nvSpPr>
          <p:cNvPr id="5" name="TextBox 4"/>
          <p:cNvSpPr txBox="1"/>
          <p:nvPr/>
        </p:nvSpPr>
        <p:spPr>
          <a:xfrm>
            <a:off x="423333" y="1461567"/>
            <a:ext cx="1837267" cy="307777"/>
          </a:xfrm>
          <a:prstGeom prst="rect">
            <a:avLst/>
          </a:prstGeom>
          <a:noFill/>
        </p:spPr>
        <p:txBody>
          <a:bodyPr wrap="square" rtlCol="0">
            <a:spAutoFit/>
          </a:bodyPr>
          <a:lstStyle/>
          <a:p>
            <a:r>
              <a:rPr lang="en-AU" sz="1400" b="1">
                <a:solidFill>
                  <a:schemeClr val="bg1"/>
                </a:solidFill>
                <a:latin typeface="Century Gothic" charset="0"/>
                <a:ea typeface="Century Gothic" charset="0"/>
                <a:cs typeface="Century Gothic" charset="0"/>
              </a:rPr>
              <a:t>Sentiment Analysis</a:t>
            </a:r>
            <a:endParaRPr lang="en-AU" sz="1400" b="1" dirty="0">
              <a:solidFill>
                <a:schemeClr val="bg1"/>
              </a:solidFill>
              <a:latin typeface="Century Gothic" charset="0"/>
              <a:ea typeface="Century Gothic" charset="0"/>
              <a:cs typeface="Century Gothic" charset="0"/>
            </a:endParaRPr>
          </a:p>
        </p:txBody>
      </p:sp>
      <p:sp>
        <p:nvSpPr>
          <p:cNvPr id="6" name="TextBox 5"/>
          <p:cNvSpPr txBox="1"/>
          <p:nvPr/>
        </p:nvSpPr>
        <p:spPr>
          <a:xfrm>
            <a:off x="1456268" y="2182346"/>
            <a:ext cx="1837267" cy="307777"/>
          </a:xfrm>
          <a:prstGeom prst="rect">
            <a:avLst/>
          </a:prstGeom>
          <a:noFill/>
        </p:spPr>
        <p:txBody>
          <a:bodyPr wrap="square" rtlCol="0">
            <a:spAutoFit/>
          </a:bodyPr>
          <a:lstStyle/>
          <a:p>
            <a:r>
              <a:rPr lang="en-AU" sz="1400" b="1" dirty="0">
                <a:solidFill>
                  <a:schemeClr val="bg1"/>
                </a:solidFill>
                <a:latin typeface="Century Gothic" charset="0"/>
                <a:ea typeface="Century Gothic" charset="0"/>
                <a:cs typeface="Century Gothic" charset="0"/>
              </a:rPr>
              <a:t>Profanity Detection</a:t>
            </a:r>
          </a:p>
        </p:txBody>
      </p:sp>
      <p:sp>
        <p:nvSpPr>
          <p:cNvPr id="7" name="TextBox 6"/>
          <p:cNvSpPr txBox="1"/>
          <p:nvPr/>
        </p:nvSpPr>
        <p:spPr>
          <a:xfrm>
            <a:off x="5410198" y="2058701"/>
            <a:ext cx="2878667" cy="307777"/>
          </a:xfrm>
          <a:prstGeom prst="rect">
            <a:avLst/>
          </a:prstGeom>
          <a:noFill/>
        </p:spPr>
        <p:txBody>
          <a:bodyPr wrap="square" rtlCol="0">
            <a:spAutoFit/>
          </a:bodyPr>
          <a:lstStyle/>
          <a:p>
            <a:r>
              <a:rPr lang="en-AU" sz="1400" b="1" dirty="0">
                <a:solidFill>
                  <a:schemeClr val="bg1"/>
                </a:solidFill>
                <a:latin typeface="Century Gothic" charset="0"/>
                <a:ea typeface="Century Gothic" charset="0"/>
                <a:cs typeface="Century Gothic" charset="0"/>
              </a:rPr>
              <a:t>Personalised News/podcasts</a:t>
            </a:r>
          </a:p>
        </p:txBody>
      </p:sp>
      <p:sp>
        <p:nvSpPr>
          <p:cNvPr id="8" name="TextBox 7"/>
          <p:cNvSpPr txBox="1"/>
          <p:nvPr/>
        </p:nvSpPr>
        <p:spPr>
          <a:xfrm>
            <a:off x="5930897" y="3080704"/>
            <a:ext cx="1837267" cy="307777"/>
          </a:xfrm>
          <a:prstGeom prst="rect">
            <a:avLst/>
          </a:prstGeom>
          <a:noFill/>
        </p:spPr>
        <p:txBody>
          <a:bodyPr wrap="square" rtlCol="0">
            <a:spAutoFit/>
          </a:bodyPr>
          <a:lstStyle/>
          <a:p>
            <a:r>
              <a:rPr lang="en-AU" sz="1400" b="1" dirty="0">
                <a:solidFill>
                  <a:schemeClr val="bg1"/>
                </a:solidFill>
                <a:latin typeface="Century Gothic" charset="0"/>
                <a:ea typeface="Century Gothic" charset="0"/>
                <a:cs typeface="Century Gothic" charset="0"/>
              </a:rPr>
              <a:t>Smart Ad Injection</a:t>
            </a:r>
          </a:p>
        </p:txBody>
      </p:sp>
      <p:sp>
        <p:nvSpPr>
          <p:cNvPr id="9" name="TextBox 8"/>
          <p:cNvSpPr txBox="1"/>
          <p:nvPr/>
        </p:nvSpPr>
        <p:spPr>
          <a:xfrm>
            <a:off x="6705599" y="4545952"/>
            <a:ext cx="2438401" cy="307777"/>
          </a:xfrm>
          <a:prstGeom prst="rect">
            <a:avLst/>
          </a:prstGeom>
          <a:noFill/>
        </p:spPr>
        <p:txBody>
          <a:bodyPr wrap="square" rtlCol="0">
            <a:spAutoFit/>
          </a:bodyPr>
          <a:lstStyle/>
          <a:p>
            <a:r>
              <a:rPr lang="en-AU" sz="1400" b="1">
                <a:solidFill>
                  <a:schemeClr val="bg1"/>
                </a:solidFill>
                <a:latin typeface="Century Gothic" charset="0"/>
                <a:ea typeface="Century Gothic" charset="0"/>
                <a:cs typeface="Century Gothic" charset="0"/>
              </a:rPr>
              <a:t>Podcast Summarisation</a:t>
            </a:r>
            <a:endParaRPr lang="en-AU" sz="1400" b="1"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342269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1" name="Title 1"/>
          <p:cNvSpPr txBox="1">
            <a:spLocks/>
          </p:cNvSpPr>
          <p:nvPr/>
        </p:nvSpPr>
        <p:spPr>
          <a:xfrm>
            <a:off x="628650" y="0"/>
            <a:ext cx="7886700" cy="994172"/>
          </a:xfrm>
          <a:prstGeom prst="rect">
            <a:avLst/>
          </a:prstGeom>
        </p:spPr>
        <p:txBody>
          <a:bodyPr vert="horz" lIns="68580" tIns="34290" rIns="68580" bIns="34290" rtlCol="0" anchor="ctr">
            <a:normAutofit/>
          </a:bodyPr>
          <a:lstStyle>
            <a:lvl1pPr algn="ctr" defTabSz="914400">
              <a:lnSpc>
                <a:spcPct val="90000"/>
              </a:lnSpc>
              <a:spcBef>
                <a:spcPct val="0"/>
              </a:spcBef>
              <a:buNone/>
              <a:defRPr sz="4400" b="1">
                <a:solidFill>
                  <a:schemeClr val="accent2"/>
                </a:solidFill>
                <a:latin typeface="Arial" panose="020B0604020202020204" pitchFamily="34" charset="0"/>
                <a:ea typeface="+mj-ea"/>
                <a:cs typeface="Arial" panose="020B0604020202020204" pitchFamily="34" charset="0"/>
              </a:defRPr>
            </a:lvl1pPr>
          </a:lstStyle>
          <a:p>
            <a:r>
              <a:rPr lang="en-US" sz="3000" dirty="0">
                <a:solidFill>
                  <a:schemeClr val="bg1">
                    <a:lumMod val="50000"/>
                  </a:schemeClr>
                </a:solidFill>
                <a:latin typeface="Century Gothic" charset="0"/>
                <a:ea typeface="Century Gothic" charset="0"/>
                <a:cs typeface="Century Gothic" charset="0"/>
              </a:rPr>
              <a:t>Minimum Viable Pro(</a:t>
            </a:r>
            <a:r>
              <a:rPr lang="en-US" sz="3000" dirty="0" err="1">
                <a:solidFill>
                  <a:schemeClr val="bg1">
                    <a:lumMod val="50000"/>
                  </a:schemeClr>
                </a:solidFill>
                <a:latin typeface="Century Gothic" charset="0"/>
                <a:ea typeface="Century Gothic" charset="0"/>
                <a:cs typeface="Century Gothic" charset="0"/>
              </a:rPr>
              <a:t>ject</a:t>
            </a:r>
            <a:r>
              <a:rPr lang="en-US" sz="3000" dirty="0">
                <a:solidFill>
                  <a:schemeClr val="bg1">
                    <a:lumMod val="50000"/>
                  </a:schemeClr>
                </a:solidFill>
                <a:latin typeface="Century Gothic" charset="0"/>
                <a:ea typeface="Century Gothic" charset="0"/>
                <a:cs typeface="Century Gothic" charset="0"/>
              </a:rPr>
              <a:t>)</a:t>
            </a:r>
          </a:p>
        </p:txBody>
      </p:sp>
    </p:spTree>
    <p:extLst>
      <p:ext uri="{BB962C8B-B14F-4D97-AF65-F5344CB8AC3E}">
        <p14:creationId xmlns:p14="http://schemas.microsoft.com/office/powerpoint/2010/main" val="740071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55000"/>
            <a:extLst>
              <a:ext uri="{28A0092B-C50C-407E-A947-70E740481C1C}">
                <a14:useLocalDpi xmlns:a14="http://schemas.microsoft.com/office/drawing/2010/main" val="0"/>
              </a:ext>
            </a:extLst>
          </a:blip>
          <a:stretch>
            <a:fillRect/>
          </a:stretch>
        </p:blipFill>
        <p:spPr>
          <a:xfrm>
            <a:off x="0" y="0"/>
            <a:ext cx="9144000" cy="5143500"/>
          </a:xfrm>
          <a:prstGeom prst="rect">
            <a:avLst/>
          </a:prstGeom>
          <a:noFill/>
          <a:effectLst/>
        </p:spPr>
      </p:pic>
      <p:sp>
        <p:nvSpPr>
          <p:cNvPr id="3" name="Title 1"/>
          <p:cNvSpPr txBox="1">
            <a:spLocks/>
          </p:cNvSpPr>
          <p:nvPr/>
        </p:nvSpPr>
        <p:spPr>
          <a:xfrm>
            <a:off x="628650" y="87697"/>
            <a:ext cx="7886700" cy="994172"/>
          </a:xfrm>
          <a:prstGeom prst="rect">
            <a:avLst/>
          </a:prstGeom>
        </p:spPr>
        <p:txBody>
          <a:bodyPr vert="horz" lIns="68580" tIns="34290" rIns="68580" bIns="34290" rtlCol="0" anchor="ctr">
            <a:normAutofit/>
          </a:bodyPr>
          <a:lstStyle>
            <a:lvl1pPr algn="ctr" defTabSz="914400">
              <a:lnSpc>
                <a:spcPct val="90000"/>
              </a:lnSpc>
              <a:spcBef>
                <a:spcPct val="0"/>
              </a:spcBef>
              <a:buNone/>
              <a:defRPr sz="4400" b="1">
                <a:solidFill>
                  <a:schemeClr val="accent2"/>
                </a:solidFill>
                <a:latin typeface="Arial" panose="020B0604020202020204" pitchFamily="34" charset="0"/>
                <a:ea typeface="+mj-ea"/>
                <a:cs typeface="Arial" panose="020B0604020202020204" pitchFamily="34" charset="0"/>
              </a:defRPr>
            </a:lvl1pPr>
          </a:lstStyle>
          <a:p>
            <a:r>
              <a:rPr lang="en-US" sz="3000" dirty="0">
                <a:solidFill>
                  <a:schemeClr val="bg1">
                    <a:lumMod val="50000"/>
                  </a:schemeClr>
                </a:solidFill>
                <a:latin typeface="Century Gothic" charset="0"/>
                <a:ea typeface="Century Gothic" charset="0"/>
                <a:cs typeface="Century Gothic" charset="0"/>
              </a:rPr>
              <a:t>Noun Phrase Chunking</a:t>
            </a:r>
          </a:p>
        </p:txBody>
      </p:sp>
      <p:pic>
        <p:nvPicPr>
          <p:cNvPr id="5" name="Picture 4"/>
          <p:cNvPicPr/>
          <p:nvPr/>
        </p:nvPicPr>
        <p:blipFill>
          <a:blip r:embed="rId3"/>
          <a:stretch/>
        </p:blipFill>
        <p:spPr>
          <a:xfrm>
            <a:off x="0" y="0"/>
            <a:ext cx="9143640" cy="5143320"/>
          </a:xfrm>
          <a:prstGeom prst="rect">
            <a:avLst/>
          </a:prstGeom>
          <a:ln>
            <a:noFill/>
          </a:ln>
        </p:spPr>
      </p:pic>
      <p:sp>
        <p:nvSpPr>
          <p:cNvPr id="6" name="CustomShape 1"/>
          <p:cNvSpPr/>
          <p:nvPr/>
        </p:nvSpPr>
        <p:spPr>
          <a:xfrm>
            <a:off x="628560" y="87840"/>
            <a:ext cx="7886520" cy="993960"/>
          </a:xfrm>
          <a:prstGeom prst="rect">
            <a:avLst/>
          </a:prstGeom>
          <a:noFill/>
          <a:ln>
            <a:noFill/>
          </a:ln>
        </p:spPr>
        <p:style>
          <a:lnRef idx="0">
            <a:scrgbClr r="0" g="0" b="0"/>
          </a:lnRef>
          <a:fillRef idx="0">
            <a:scrgbClr r="0" g="0" b="0"/>
          </a:fillRef>
          <a:effectRef idx="0">
            <a:scrgbClr r="0" g="0" b="0"/>
          </a:effectRef>
          <a:fontRef idx="minor"/>
        </p:style>
        <p:txBody>
          <a:bodyPr lIns="68760" tIns="34200" rIns="68760" bIns="34200" anchor="ctr"/>
          <a:lstStyle/>
          <a:p>
            <a:pPr algn="ctr">
              <a:lnSpc>
                <a:spcPct val="90000"/>
              </a:lnSpc>
            </a:pPr>
            <a:r>
              <a:rPr lang="en-AU" sz="3000" b="1" strike="noStrike" spc="-1">
                <a:solidFill>
                  <a:srgbClr val="232323"/>
                </a:solidFill>
                <a:uFill>
                  <a:solidFill>
                    <a:srgbClr val="FFFFFF"/>
                  </a:solidFill>
                </a:uFill>
                <a:latin typeface="Century Gothic"/>
                <a:ea typeface="Century Gothic"/>
              </a:rPr>
              <a:t>Noun Phrase Chunking</a:t>
            </a:r>
            <a:endParaRPr lang="en-AU" sz="4400" b="0" strike="noStrike" spc="-1">
              <a:solidFill>
                <a:srgbClr val="000000"/>
              </a:solidFill>
              <a:uFill>
                <a:solidFill>
                  <a:srgbClr val="FFFFFF"/>
                </a:solidFill>
              </a:uFill>
              <a:latin typeface="Arial"/>
            </a:endParaRPr>
          </a:p>
        </p:txBody>
      </p:sp>
      <p:sp>
        <p:nvSpPr>
          <p:cNvPr id="8" name="TextShape 3"/>
          <p:cNvSpPr txBox="1"/>
          <p:nvPr/>
        </p:nvSpPr>
        <p:spPr>
          <a:xfrm>
            <a:off x="457851" y="1233887"/>
            <a:ext cx="2880000" cy="343440"/>
          </a:xfrm>
          <a:prstGeom prst="rect">
            <a:avLst/>
          </a:prstGeom>
          <a:noFill/>
          <a:ln>
            <a:noFill/>
          </a:ln>
        </p:spPr>
        <p:txBody>
          <a:bodyPr lIns="90000" tIns="45000" rIns="90000" bIns="45000"/>
          <a:lstStyle/>
          <a:p>
            <a:r>
              <a:rPr lang="en-AU" sz="1800" b="0" strike="noStrike" spc="-1">
                <a:solidFill>
                  <a:srgbClr val="000000"/>
                </a:solidFill>
                <a:uFill>
                  <a:solidFill>
                    <a:srgbClr val="FFFFFF"/>
                  </a:solidFill>
                </a:uFill>
                <a:latin typeface="Arial"/>
              </a:rPr>
              <a:t>NP Chunking</a:t>
            </a:r>
          </a:p>
        </p:txBody>
      </p:sp>
      <p:sp>
        <p:nvSpPr>
          <p:cNvPr id="10" name="TextShape 5"/>
          <p:cNvSpPr txBox="1"/>
          <p:nvPr/>
        </p:nvSpPr>
        <p:spPr>
          <a:xfrm>
            <a:off x="539820" y="1636102"/>
            <a:ext cx="4032000" cy="1085040"/>
          </a:xfrm>
          <a:prstGeom prst="rect">
            <a:avLst/>
          </a:prstGeom>
          <a:noFill/>
          <a:ln>
            <a:noFill/>
          </a:ln>
        </p:spPr>
        <p:txBody>
          <a:bodyPr lIns="90000" tIns="45000" rIns="90000" bIns="45000"/>
          <a:lstStyle/>
          <a:p>
            <a:pPr>
              <a:lnSpc>
                <a:spcPct val="90000"/>
              </a:lnSpc>
              <a:spcBef>
                <a:spcPts val="1001"/>
              </a:spcBef>
            </a:pPr>
            <a:r>
              <a:rPr lang="en-AU" sz="1600" b="0" strike="noStrike" spc="-1">
                <a:solidFill>
                  <a:srgbClr val="000000"/>
                </a:solidFill>
                <a:uFill>
                  <a:solidFill>
                    <a:srgbClr val="FFFFFF"/>
                  </a:solidFill>
                </a:uFill>
                <a:latin typeface="Calibri"/>
              </a:rPr>
              <a:t>NP Chunking – Consecutive NP </a:t>
            </a:r>
            <a:r>
              <a:rPr lang="en-AU" sz="1600" b="0" strike="noStrike" spc="-1" dirty="0" err="1">
                <a:solidFill>
                  <a:srgbClr val="000000"/>
                </a:solidFill>
                <a:uFill>
                  <a:solidFill>
                    <a:srgbClr val="FFFFFF"/>
                  </a:solidFill>
                </a:uFill>
                <a:latin typeface="Calibri"/>
              </a:rPr>
              <a:t>Chunker</a:t>
            </a:r>
            <a:r>
              <a:rPr lang="en-AU" sz="1600" b="0" strike="noStrike" spc="-1" dirty="0">
                <a:solidFill>
                  <a:srgbClr val="000000"/>
                </a:solidFill>
                <a:uFill>
                  <a:solidFill>
                    <a:srgbClr val="FFFFFF"/>
                  </a:solidFill>
                </a:uFill>
                <a:latin typeface="Calibri"/>
              </a:rPr>
              <a:t> based on IOB tagger</a:t>
            </a:r>
            <a:endParaRPr lang="en-AU" sz="1600" b="0" strike="noStrike" spc="-1" dirty="0">
              <a:solidFill>
                <a:srgbClr val="000000"/>
              </a:solidFill>
              <a:uFill>
                <a:solidFill>
                  <a:srgbClr val="FFFFFF"/>
                </a:solidFill>
              </a:uFill>
              <a:latin typeface="Arial"/>
            </a:endParaRPr>
          </a:p>
          <a:p>
            <a:pPr>
              <a:lnSpc>
                <a:spcPct val="90000"/>
              </a:lnSpc>
              <a:spcBef>
                <a:spcPts val="1001"/>
              </a:spcBef>
            </a:pPr>
            <a:r>
              <a:rPr lang="en-AU" sz="1600" b="0" strike="noStrike" spc="-1" dirty="0">
                <a:solidFill>
                  <a:srgbClr val="000000"/>
                </a:solidFill>
                <a:uFill>
                  <a:solidFill>
                    <a:srgbClr val="FFFFFF"/>
                  </a:solidFill>
                </a:uFill>
                <a:latin typeface="Calibri"/>
              </a:rPr>
              <a:t>IOB Tagging – </a:t>
            </a:r>
            <a:r>
              <a:rPr lang="en-AU" sz="1600" b="0" strike="noStrike" spc="-1" dirty="0" err="1">
                <a:solidFill>
                  <a:srgbClr val="000000"/>
                </a:solidFill>
                <a:uFill>
                  <a:solidFill>
                    <a:srgbClr val="FFFFFF"/>
                  </a:solidFill>
                </a:uFill>
                <a:latin typeface="Calibri"/>
              </a:rPr>
              <a:t>MaxentClassifier</a:t>
            </a:r>
            <a:r>
              <a:rPr lang="en-AU" sz="1600" b="0" strike="noStrike" spc="-1" dirty="0">
                <a:solidFill>
                  <a:srgbClr val="000000"/>
                </a:solidFill>
                <a:uFill>
                  <a:solidFill>
                    <a:srgbClr val="FFFFFF"/>
                  </a:solidFill>
                </a:uFill>
                <a:latin typeface="Calibri"/>
              </a:rPr>
              <a:t> with custom feature extraction</a:t>
            </a:r>
            <a:endParaRPr lang="en-AU" sz="1600" b="0" strike="noStrike" spc="-1" dirty="0">
              <a:solidFill>
                <a:srgbClr val="000000"/>
              </a:solidFill>
              <a:uFill>
                <a:solidFill>
                  <a:srgbClr val="FFFFFF"/>
                </a:solidFill>
              </a:uFill>
              <a:latin typeface="Arial"/>
            </a:endParaRPr>
          </a:p>
        </p:txBody>
      </p:sp>
      <p:pic>
        <p:nvPicPr>
          <p:cNvPr id="11" name="Picture 10"/>
          <p:cNvPicPr/>
          <p:nvPr/>
        </p:nvPicPr>
        <p:blipFill rotWithShape="1">
          <a:blip r:embed="rId4"/>
          <a:srcRect r="71645"/>
          <a:stretch/>
        </p:blipFill>
        <p:spPr>
          <a:xfrm>
            <a:off x="2915464" y="2855243"/>
            <a:ext cx="3312712" cy="1010160"/>
          </a:xfrm>
          <a:prstGeom prst="rect">
            <a:avLst/>
          </a:prstGeom>
          <a:ln>
            <a:noFill/>
          </a:ln>
        </p:spPr>
      </p:pic>
      <p:pic>
        <p:nvPicPr>
          <p:cNvPr id="12" name="Content Placeholder 8"/>
          <p:cNvPicPr/>
          <p:nvPr/>
        </p:nvPicPr>
        <p:blipFill rotWithShape="1">
          <a:blip r:embed="rId5"/>
          <a:srcRect r="22532"/>
          <a:stretch/>
        </p:blipFill>
        <p:spPr>
          <a:xfrm>
            <a:off x="539820" y="3942997"/>
            <a:ext cx="8145969" cy="984960"/>
          </a:xfrm>
          <a:prstGeom prst="rect">
            <a:avLst/>
          </a:prstGeom>
          <a:ln>
            <a:noFill/>
          </a:ln>
        </p:spPr>
      </p:pic>
    </p:spTree>
    <p:extLst>
      <p:ext uri="{BB962C8B-B14F-4D97-AF65-F5344CB8AC3E}">
        <p14:creationId xmlns:p14="http://schemas.microsoft.com/office/powerpoint/2010/main" val="64807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itle 1"/>
          <p:cNvSpPr txBox="1">
            <a:spLocks/>
          </p:cNvSpPr>
          <p:nvPr/>
        </p:nvSpPr>
        <p:spPr>
          <a:xfrm>
            <a:off x="628650" y="87697"/>
            <a:ext cx="7886700" cy="994172"/>
          </a:xfrm>
          <a:prstGeom prst="rect">
            <a:avLst/>
          </a:prstGeom>
        </p:spPr>
        <p:txBody>
          <a:bodyPr vert="horz" lIns="68580" tIns="34290" rIns="68580" bIns="34290" rtlCol="0" anchor="ctr">
            <a:normAutofit/>
          </a:bodyPr>
          <a:lstStyle>
            <a:lvl1pPr algn="ctr" defTabSz="914400">
              <a:lnSpc>
                <a:spcPct val="90000"/>
              </a:lnSpc>
              <a:spcBef>
                <a:spcPct val="0"/>
              </a:spcBef>
              <a:buNone/>
              <a:defRPr sz="4400" b="1">
                <a:solidFill>
                  <a:schemeClr val="accent2"/>
                </a:solidFill>
                <a:latin typeface="Arial" panose="020B0604020202020204" pitchFamily="34" charset="0"/>
                <a:ea typeface="+mj-ea"/>
                <a:cs typeface="Arial" panose="020B0604020202020204" pitchFamily="34" charset="0"/>
              </a:defRPr>
            </a:lvl1pPr>
          </a:lstStyle>
          <a:p>
            <a:r>
              <a:rPr lang="en-US" sz="3000" dirty="0">
                <a:solidFill>
                  <a:schemeClr val="bg1">
                    <a:lumMod val="50000"/>
                  </a:schemeClr>
                </a:solidFill>
                <a:latin typeface="Century Gothic" charset="0"/>
                <a:ea typeface="Century Gothic" charset="0"/>
                <a:cs typeface="Century Gothic" charset="0"/>
              </a:rPr>
              <a:t>Non-negative Matrix Factorisation</a:t>
            </a:r>
          </a:p>
        </p:txBody>
      </p:sp>
      <p:pic>
        <p:nvPicPr>
          <p:cNvPr id="2" name="Picture 1"/>
          <p:cNvPicPr>
            <a:picLocks noChangeAspect="1"/>
          </p:cNvPicPr>
          <p:nvPr/>
        </p:nvPicPr>
        <p:blipFill>
          <a:blip r:embed="rId3"/>
          <a:stretch>
            <a:fillRect/>
          </a:stretch>
        </p:blipFill>
        <p:spPr>
          <a:xfrm>
            <a:off x="107576" y="1081869"/>
            <a:ext cx="8729895" cy="4172780"/>
          </a:xfrm>
          <a:prstGeom prst="rect">
            <a:avLst/>
          </a:prstGeom>
        </p:spPr>
      </p:pic>
    </p:spTree>
    <p:extLst>
      <p:ext uri="{BB962C8B-B14F-4D97-AF65-F5344CB8AC3E}">
        <p14:creationId xmlns:p14="http://schemas.microsoft.com/office/powerpoint/2010/main" val="1377872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alphaModFix amt="35000"/>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txBox="1">
            <a:spLocks/>
          </p:cNvSpPr>
          <p:nvPr/>
        </p:nvSpPr>
        <p:spPr>
          <a:xfrm>
            <a:off x="628650" y="87697"/>
            <a:ext cx="7886700" cy="994172"/>
          </a:xfrm>
          <a:prstGeom prst="rect">
            <a:avLst/>
          </a:prstGeom>
        </p:spPr>
        <p:txBody>
          <a:bodyPr vert="horz" lIns="68580" tIns="34290" rIns="68580" bIns="34290" rtlCol="0" anchor="ctr">
            <a:normAutofit/>
          </a:bodyPr>
          <a:lstStyle>
            <a:lvl1pPr algn="ctr" defTabSz="914400">
              <a:lnSpc>
                <a:spcPct val="90000"/>
              </a:lnSpc>
              <a:spcBef>
                <a:spcPct val="0"/>
              </a:spcBef>
              <a:buNone/>
              <a:defRPr sz="4400" b="1">
                <a:solidFill>
                  <a:schemeClr val="accent2"/>
                </a:solidFill>
                <a:latin typeface="Arial" panose="020B0604020202020204" pitchFamily="34" charset="0"/>
                <a:ea typeface="+mj-ea"/>
                <a:cs typeface="Arial" panose="020B0604020202020204" pitchFamily="34" charset="0"/>
              </a:defRPr>
            </a:lvl1pPr>
          </a:lstStyle>
          <a:p>
            <a:r>
              <a:rPr lang="en-US" sz="2800" dirty="0">
                <a:solidFill>
                  <a:schemeClr val="bg1">
                    <a:lumMod val="50000"/>
                  </a:schemeClr>
                </a:solidFill>
                <a:latin typeface="Century Gothic" charset="0"/>
                <a:ea typeface="Century Gothic" charset="0"/>
                <a:cs typeface="Century Gothic" charset="0"/>
              </a:rPr>
              <a:t>Word2vec &amp; Convolutional Neural Networks</a:t>
            </a:r>
          </a:p>
        </p:txBody>
      </p:sp>
      <p:sp>
        <p:nvSpPr>
          <p:cNvPr id="4" name="TextBox 3"/>
          <p:cNvSpPr txBox="1"/>
          <p:nvPr/>
        </p:nvSpPr>
        <p:spPr>
          <a:xfrm>
            <a:off x="262466" y="1263699"/>
            <a:ext cx="3403601" cy="2246769"/>
          </a:xfrm>
          <a:prstGeom prst="rect">
            <a:avLst/>
          </a:prstGeom>
          <a:noFill/>
        </p:spPr>
        <p:txBody>
          <a:bodyPr wrap="square" rtlCol="0">
            <a:spAutoFit/>
          </a:bodyPr>
          <a:lstStyle/>
          <a:p>
            <a:pPr algn="ctr"/>
            <a:r>
              <a:rPr lang="en-AU" sz="1400" b="1" dirty="0">
                <a:solidFill>
                  <a:schemeClr val="bg1">
                    <a:lumMod val="50000"/>
                  </a:schemeClr>
                </a:solidFill>
                <a:latin typeface="Century Gothic" charset="0"/>
                <a:ea typeface="Century Gothic" charset="0"/>
                <a:cs typeface="Century Gothic" charset="0"/>
              </a:rPr>
              <a:t>Training Data</a:t>
            </a:r>
            <a:br>
              <a:rPr lang="en-AU" sz="1400" b="1" dirty="0">
                <a:solidFill>
                  <a:schemeClr val="bg1">
                    <a:lumMod val="50000"/>
                  </a:schemeClr>
                </a:solidFill>
                <a:latin typeface="Century Gothic" charset="0"/>
                <a:ea typeface="Century Gothic" charset="0"/>
                <a:cs typeface="Century Gothic" charset="0"/>
              </a:rPr>
            </a:br>
            <a:endParaRPr lang="en-AU" sz="1400" b="1" dirty="0">
              <a:solidFill>
                <a:schemeClr val="bg1">
                  <a:lumMod val="50000"/>
                </a:schemeClr>
              </a:solidFill>
              <a:latin typeface="Century Gothic" charset="0"/>
              <a:ea typeface="Century Gothic" charset="0"/>
              <a:cs typeface="Century Gothic" charset="0"/>
            </a:endParaRPr>
          </a:p>
          <a:p>
            <a:pPr algn="ctr"/>
            <a:endParaRPr lang="en-AU" sz="1400" b="1" dirty="0">
              <a:solidFill>
                <a:schemeClr val="bg1">
                  <a:lumMod val="50000"/>
                </a:schemeClr>
              </a:solidFill>
              <a:latin typeface="Century Gothic" charset="0"/>
              <a:ea typeface="Century Gothic" charset="0"/>
              <a:cs typeface="Century Gothic" charset="0"/>
            </a:endParaRPr>
          </a:p>
          <a:p>
            <a:pPr algn="ctr"/>
            <a:r>
              <a:rPr lang="en-AU" sz="1400" b="1" dirty="0">
                <a:solidFill>
                  <a:schemeClr val="bg1">
                    <a:lumMod val="50000"/>
                  </a:schemeClr>
                </a:solidFill>
                <a:latin typeface="Century Gothic" charset="0"/>
                <a:ea typeface="Century Gothic" charset="0"/>
                <a:cs typeface="Century Gothic" charset="0"/>
              </a:rPr>
              <a:t>Reuters 21578 Dataset</a:t>
            </a:r>
          </a:p>
          <a:p>
            <a:pPr algn="ctr"/>
            <a:r>
              <a:rPr lang="en-AU" sz="1400" b="1" dirty="0">
                <a:solidFill>
                  <a:schemeClr val="bg1">
                    <a:lumMod val="50000"/>
                  </a:schemeClr>
                </a:solidFill>
                <a:latin typeface="Century Gothic" charset="0"/>
                <a:ea typeface="Century Gothic" charset="0"/>
                <a:cs typeface="Century Gothic" charset="0"/>
              </a:rPr>
              <a:t>Articles </a:t>
            </a:r>
            <a:r>
              <a:rPr lang="en-AU" sz="1400" b="1" dirty="0">
                <a:solidFill>
                  <a:schemeClr val="bg1">
                    <a:lumMod val="50000"/>
                  </a:schemeClr>
                </a:solidFill>
                <a:latin typeface="Century Gothic" charset="0"/>
                <a:ea typeface="Century Gothic" charset="0"/>
                <a:cs typeface="Century Gothic" charset="0"/>
                <a:sym typeface="Wingdings"/>
              </a:rPr>
              <a:t> Labels</a:t>
            </a:r>
          </a:p>
          <a:p>
            <a:pPr algn="ctr"/>
            <a:endParaRPr lang="en-AU" sz="1400" b="1" dirty="0">
              <a:solidFill>
                <a:schemeClr val="bg1">
                  <a:lumMod val="50000"/>
                </a:schemeClr>
              </a:solidFill>
              <a:latin typeface="Century Gothic" charset="0"/>
              <a:ea typeface="Century Gothic" charset="0"/>
              <a:cs typeface="Century Gothic" charset="0"/>
              <a:sym typeface="Wingdings"/>
            </a:endParaRPr>
          </a:p>
          <a:p>
            <a:pPr algn="ctr"/>
            <a:r>
              <a:rPr lang="en-AU" sz="1400" b="1" dirty="0">
                <a:solidFill>
                  <a:schemeClr val="bg1">
                    <a:lumMod val="50000"/>
                  </a:schemeClr>
                </a:solidFill>
                <a:latin typeface="Century Gothic" charset="0"/>
                <a:ea typeface="Century Gothic" charset="0"/>
                <a:cs typeface="Century Gothic" charset="0"/>
                <a:sym typeface="Wingdings"/>
              </a:rPr>
              <a:t>Labels:</a:t>
            </a:r>
          </a:p>
          <a:p>
            <a:pPr algn="ctr"/>
            <a:endParaRPr lang="en-AU" sz="1400" b="1" dirty="0">
              <a:solidFill>
                <a:schemeClr val="bg1">
                  <a:lumMod val="50000"/>
                </a:schemeClr>
              </a:solidFill>
              <a:latin typeface="Century Gothic" charset="0"/>
              <a:ea typeface="Century Gothic" charset="0"/>
              <a:cs typeface="Century Gothic" charset="0"/>
              <a:sym typeface="Wingdings"/>
            </a:endParaRPr>
          </a:p>
          <a:p>
            <a:pPr algn="ctr"/>
            <a:r>
              <a:rPr lang="en-AU" sz="1400" b="1" dirty="0">
                <a:solidFill>
                  <a:schemeClr val="bg1">
                    <a:lumMod val="50000"/>
                  </a:schemeClr>
                </a:solidFill>
                <a:latin typeface="Century Gothic" charset="0"/>
                <a:ea typeface="Century Gothic" charset="0"/>
                <a:cs typeface="Century Gothic" charset="0"/>
                <a:sym typeface="Wingdings"/>
              </a:rPr>
              <a:t>Sports, Regional, People</a:t>
            </a:r>
          </a:p>
          <a:p>
            <a:pPr algn="ctr"/>
            <a:r>
              <a:rPr lang="en-AU" sz="1400" b="1" dirty="0">
                <a:solidFill>
                  <a:schemeClr val="bg1">
                    <a:lumMod val="50000"/>
                  </a:schemeClr>
                </a:solidFill>
                <a:latin typeface="Century Gothic" charset="0"/>
                <a:ea typeface="Century Gothic" charset="0"/>
                <a:cs typeface="Century Gothic" charset="0"/>
                <a:sym typeface="Wingdings"/>
              </a:rPr>
              <a:t>Politics, Technology</a:t>
            </a:r>
          </a:p>
        </p:txBody>
      </p:sp>
      <p:sp>
        <p:nvSpPr>
          <p:cNvPr id="5" name="TextBox 4"/>
          <p:cNvSpPr txBox="1"/>
          <p:nvPr/>
        </p:nvSpPr>
        <p:spPr>
          <a:xfrm>
            <a:off x="4572000" y="1263699"/>
            <a:ext cx="4707467" cy="2616101"/>
          </a:xfrm>
          <a:prstGeom prst="rect">
            <a:avLst/>
          </a:prstGeom>
          <a:noFill/>
        </p:spPr>
        <p:txBody>
          <a:bodyPr wrap="square" rtlCol="0">
            <a:spAutoFit/>
          </a:bodyPr>
          <a:lstStyle/>
          <a:p>
            <a:pPr algn="ctr"/>
            <a:r>
              <a:rPr lang="en-AU" sz="1400" b="1" dirty="0">
                <a:solidFill>
                  <a:schemeClr val="bg1">
                    <a:lumMod val="50000"/>
                  </a:schemeClr>
                </a:solidFill>
                <a:latin typeface="Century Gothic" charset="0"/>
                <a:ea typeface="Century Gothic" charset="0"/>
                <a:cs typeface="Century Gothic" charset="0"/>
              </a:rPr>
              <a:t>Method</a:t>
            </a:r>
          </a:p>
          <a:p>
            <a:pPr algn="ctr"/>
            <a:endParaRPr lang="en-AU" sz="1400" b="1" dirty="0">
              <a:solidFill>
                <a:schemeClr val="bg1">
                  <a:lumMod val="50000"/>
                </a:schemeClr>
              </a:solidFill>
              <a:latin typeface="Century Gothic" charset="0"/>
              <a:ea typeface="Century Gothic" charset="0"/>
              <a:cs typeface="Century Gothic" charset="0"/>
            </a:endParaRPr>
          </a:p>
          <a:p>
            <a:pPr algn="ctr"/>
            <a:endParaRPr lang="en-AU" sz="1400" b="1" dirty="0">
              <a:solidFill>
                <a:schemeClr val="bg1">
                  <a:lumMod val="50000"/>
                </a:schemeClr>
              </a:solidFill>
              <a:latin typeface="Century Gothic" charset="0"/>
              <a:ea typeface="Century Gothic" charset="0"/>
              <a:cs typeface="Century Gothic" charset="0"/>
            </a:endParaRPr>
          </a:p>
          <a:p>
            <a:pPr algn="ctr"/>
            <a:r>
              <a:rPr lang="en-AU" sz="1400" b="1" dirty="0" err="1">
                <a:solidFill>
                  <a:schemeClr val="bg1">
                    <a:lumMod val="50000"/>
                  </a:schemeClr>
                </a:solidFill>
                <a:latin typeface="Century Gothic" charset="0"/>
                <a:ea typeface="Century Gothic" charset="0"/>
                <a:cs typeface="Century Gothic" charset="0"/>
              </a:rPr>
              <a:t>Wordtovec</a:t>
            </a:r>
            <a:r>
              <a:rPr lang="en-AU" sz="1400" b="1" dirty="0">
                <a:solidFill>
                  <a:schemeClr val="bg1">
                    <a:lumMod val="50000"/>
                  </a:schemeClr>
                </a:solidFill>
                <a:latin typeface="Century Gothic" charset="0"/>
                <a:ea typeface="Century Gothic" charset="0"/>
                <a:cs typeface="Century Gothic" charset="0"/>
              </a:rPr>
              <a:t> </a:t>
            </a:r>
            <a:r>
              <a:rPr lang="en-US" sz="1400" b="1" dirty="0">
                <a:solidFill>
                  <a:schemeClr val="bg1">
                    <a:lumMod val="50000"/>
                  </a:schemeClr>
                </a:solidFill>
                <a:latin typeface="Century Gothic" charset="0"/>
                <a:ea typeface="Century Gothic" charset="0"/>
                <a:cs typeface="Century Gothic" charset="0"/>
              </a:rPr>
              <a:t>as</a:t>
            </a:r>
            <a:r>
              <a:rPr lang="en-AU" sz="1400" b="1" dirty="0">
                <a:solidFill>
                  <a:schemeClr val="bg1">
                    <a:lumMod val="50000"/>
                  </a:schemeClr>
                </a:solidFill>
                <a:latin typeface="Century Gothic" charset="0"/>
                <a:ea typeface="Century Gothic" charset="0"/>
                <a:cs typeface="Century Gothic" charset="0"/>
              </a:rPr>
              <a:t> Feature Extractor (NLTK)</a:t>
            </a:r>
          </a:p>
          <a:p>
            <a:pPr algn="ctr"/>
            <a:endParaRPr lang="en-AU" sz="1400" b="1" dirty="0">
              <a:solidFill>
                <a:schemeClr val="bg1">
                  <a:lumMod val="50000"/>
                </a:schemeClr>
              </a:solidFill>
              <a:latin typeface="Century Gothic" charset="0"/>
              <a:ea typeface="Century Gothic" charset="0"/>
              <a:cs typeface="Century Gothic" charset="0"/>
            </a:endParaRPr>
          </a:p>
          <a:p>
            <a:pPr algn="ctr"/>
            <a:endParaRPr lang="en-AU" sz="1400" b="1" dirty="0">
              <a:solidFill>
                <a:schemeClr val="bg1">
                  <a:lumMod val="50000"/>
                </a:schemeClr>
              </a:solidFill>
              <a:latin typeface="Century Gothic" charset="0"/>
              <a:ea typeface="Century Gothic" charset="0"/>
              <a:cs typeface="Century Gothic" charset="0"/>
            </a:endParaRPr>
          </a:p>
          <a:p>
            <a:pPr algn="ctr"/>
            <a:endParaRPr lang="en-AU" sz="1400" b="1" dirty="0">
              <a:solidFill>
                <a:schemeClr val="bg1">
                  <a:lumMod val="50000"/>
                </a:schemeClr>
              </a:solidFill>
              <a:latin typeface="Century Gothic" charset="0"/>
              <a:ea typeface="Century Gothic" charset="0"/>
              <a:cs typeface="Century Gothic" charset="0"/>
            </a:endParaRPr>
          </a:p>
          <a:p>
            <a:pPr algn="ctr"/>
            <a:r>
              <a:rPr lang="en-AU" sz="1400" b="1" dirty="0">
                <a:solidFill>
                  <a:schemeClr val="bg1">
                    <a:lumMod val="50000"/>
                  </a:schemeClr>
                </a:solidFill>
                <a:latin typeface="Century Gothic" charset="0"/>
                <a:ea typeface="Century Gothic" charset="0"/>
                <a:cs typeface="Century Gothic" charset="0"/>
              </a:rPr>
              <a:t>CNN</a:t>
            </a:r>
          </a:p>
          <a:p>
            <a:pPr marL="0" lvl="1" algn="ctr"/>
            <a:r>
              <a:rPr lang="en-AU" sz="1200" b="1" dirty="0">
                <a:solidFill>
                  <a:schemeClr val="bg1">
                    <a:lumMod val="50000"/>
                  </a:schemeClr>
                </a:solidFill>
                <a:latin typeface="Century Gothic" charset="0"/>
                <a:ea typeface="Century Gothic" charset="0"/>
                <a:cs typeface="Century Gothic" charset="0"/>
              </a:rPr>
              <a:t>Con1D -&gt; Con1D -&gt; AveragePooling1D -&gt; Con1D -&gt; Con1D -&gt; Flatten -&gt; Dense -&gt; Output</a:t>
            </a:r>
          </a:p>
          <a:p>
            <a:pPr algn="ctr"/>
            <a:endParaRPr lang="en-AU" sz="1400" b="1" dirty="0">
              <a:solidFill>
                <a:schemeClr val="bg1">
                  <a:lumMod val="50000"/>
                </a:schemeClr>
              </a:solidFill>
              <a:latin typeface="Century Gothic" charset="0"/>
              <a:ea typeface="Century Gothic" charset="0"/>
              <a:cs typeface="Century Gothic" charset="0"/>
            </a:endParaRPr>
          </a:p>
          <a:p>
            <a:pPr algn="ctr"/>
            <a:endParaRPr lang="en-AU" sz="1400" b="1" dirty="0">
              <a:solidFill>
                <a:schemeClr val="bg1">
                  <a:lumMod val="50000"/>
                </a:schemeClr>
              </a:solidFill>
              <a:latin typeface="Century Gothic" charset="0"/>
              <a:ea typeface="Century Gothic" charset="0"/>
              <a:cs typeface="Century Gothic" charset="0"/>
            </a:endParaRPr>
          </a:p>
        </p:txBody>
      </p:sp>
      <p:sp>
        <p:nvSpPr>
          <p:cNvPr id="7" name="Down Arrow 6"/>
          <p:cNvSpPr/>
          <p:nvPr/>
        </p:nvSpPr>
        <p:spPr>
          <a:xfrm>
            <a:off x="6794500" y="2278924"/>
            <a:ext cx="262466" cy="431761"/>
          </a:xfrm>
          <a:prstGeom prst="downArrow">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dirty="0">
              <a:solidFill>
                <a:schemeClr val="bg1">
                  <a:lumMod val="50000"/>
                </a:schemeClr>
              </a:solidFill>
              <a:latin typeface="Century Gothic" charset="0"/>
              <a:ea typeface="Century Gothic" charset="0"/>
              <a:cs typeface="Century Gothic" charset="0"/>
            </a:endParaRPr>
          </a:p>
        </p:txBody>
      </p:sp>
      <p:sp>
        <p:nvSpPr>
          <p:cNvPr id="8" name="TextBox 7"/>
          <p:cNvSpPr txBox="1"/>
          <p:nvPr/>
        </p:nvSpPr>
        <p:spPr>
          <a:xfrm>
            <a:off x="2396067" y="4064403"/>
            <a:ext cx="4351867" cy="707886"/>
          </a:xfrm>
          <a:prstGeom prst="rect">
            <a:avLst/>
          </a:prstGeom>
          <a:noFill/>
        </p:spPr>
        <p:txBody>
          <a:bodyPr wrap="square" rtlCol="0">
            <a:spAutoFit/>
          </a:bodyPr>
          <a:lstStyle/>
          <a:p>
            <a:pPr algn="ctr"/>
            <a:r>
              <a:rPr lang="en-AU" sz="2000" b="1" dirty="0">
                <a:solidFill>
                  <a:schemeClr val="bg1">
                    <a:lumMod val="50000"/>
                  </a:schemeClr>
                </a:solidFill>
                <a:latin typeface="Century Gothic" charset="0"/>
                <a:ea typeface="Century Gothic" charset="0"/>
                <a:cs typeface="Century Gothic" charset="0"/>
              </a:rPr>
              <a:t>Accuracy: 92.14%</a:t>
            </a:r>
          </a:p>
          <a:p>
            <a:pPr algn="ctr"/>
            <a:r>
              <a:rPr lang="en-AU" sz="2000" b="1" dirty="0">
                <a:solidFill>
                  <a:schemeClr val="bg1">
                    <a:lumMod val="50000"/>
                  </a:schemeClr>
                </a:solidFill>
                <a:latin typeface="Century Gothic" charset="0"/>
                <a:ea typeface="Century Gothic" charset="0"/>
                <a:cs typeface="Century Gothic" charset="0"/>
              </a:rPr>
              <a:t>Keras on AWS EC2 p2.xlarge</a:t>
            </a:r>
          </a:p>
        </p:txBody>
      </p:sp>
    </p:spTree>
    <p:extLst>
      <p:ext uri="{BB962C8B-B14F-4D97-AF65-F5344CB8AC3E}">
        <p14:creationId xmlns:p14="http://schemas.microsoft.com/office/powerpoint/2010/main" val="227905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16"/>
            <a:ext cx="9144000" cy="5143500"/>
          </a:xfrm>
          <a:prstGeom prst="rect">
            <a:avLst/>
          </a:prstGeom>
        </p:spPr>
      </p:pic>
      <p:sp>
        <p:nvSpPr>
          <p:cNvPr id="4" name="Title 1"/>
          <p:cNvSpPr txBox="1">
            <a:spLocks/>
          </p:cNvSpPr>
          <p:nvPr/>
        </p:nvSpPr>
        <p:spPr>
          <a:xfrm>
            <a:off x="628650" y="87697"/>
            <a:ext cx="7886700" cy="994172"/>
          </a:xfrm>
          <a:prstGeom prst="rect">
            <a:avLst/>
          </a:prstGeom>
        </p:spPr>
        <p:txBody>
          <a:bodyPr vert="horz" lIns="68580" tIns="34290" rIns="68580" bIns="34290" rtlCol="0" anchor="ctr">
            <a:normAutofit/>
          </a:bodyPr>
          <a:lstStyle>
            <a:lvl1pPr algn="ctr" defTabSz="914400">
              <a:lnSpc>
                <a:spcPct val="90000"/>
              </a:lnSpc>
              <a:spcBef>
                <a:spcPct val="0"/>
              </a:spcBef>
              <a:buNone/>
              <a:defRPr sz="4400" b="1">
                <a:solidFill>
                  <a:schemeClr val="accent2"/>
                </a:solidFill>
                <a:latin typeface="Arial" panose="020B0604020202020204" pitchFamily="34" charset="0"/>
                <a:ea typeface="+mj-ea"/>
                <a:cs typeface="Arial" panose="020B0604020202020204" pitchFamily="34" charset="0"/>
              </a:defRPr>
            </a:lvl1pPr>
          </a:lstStyle>
          <a:p>
            <a:r>
              <a:rPr lang="en-US" sz="3000" dirty="0">
                <a:solidFill>
                  <a:schemeClr val="bg1">
                    <a:lumMod val="50000"/>
                  </a:schemeClr>
                </a:solidFill>
                <a:latin typeface="Century Gothic" charset="0"/>
                <a:ea typeface="Century Gothic" charset="0"/>
                <a:cs typeface="Century Gothic" charset="0"/>
              </a:rPr>
              <a:t>Results</a:t>
            </a:r>
          </a:p>
        </p:txBody>
      </p:sp>
      <p:pic>
        <p:nvPicPr>
          <p:cNvPr id="5" name="Picture 4">
            <a:extLst>
              <a:ext uri="{FF2B5EF4-FFF2-40B4-BE49-F238E27FC236}">
                <a16:creationId xmlns:a16="http://schemas.microsoft.com/office/drawing/2014/main" id="{788BA5DF-858D-407C-B466-FED041634F55}"/>
              </a:ext>
            </a:extLst>
          </p:cNvPr>
          <p:cNvPicPr>
            <a:picLocks noChangeAspect="1"/>
          </p:cNvPicPr>
          <p:nvPr/>
        </p:nvPicPr>
        <p:blipFill>
          <a:blip r:embed="rId4"/>
          <a:stretch>
            <a:fillRect/>
          </a:stretch>
        </p:blipFill>
        <p:spPr>
          <a:xfrm>
            <a:off x="2575264" y="3101212"/>
            <a:ext cx="6248400" cy="1724025"/>
          </a:xfrm>
          <a:prstGeom prst="rect">
            <a:avLst/>
          </a:prstGeom>
        </p:spPr>
      </p:pic>
      <p:pic>
        <p:nvPicPr>
          <p:cNvPr id="7" name="Picture 6">
            <a:extLst>
              <a:ext uri="{FF2B5EF4-FFF2-40B4-BE49-F238E27FC236}">
                <a16:creationId xmlns:a16="http://schemas.microsoft.com/office/drawing/2014/main" id="{CD765A0D-2227-48A2-8D31-7218359F58F4}"/>
              </a:ext>
            </a:extLst>
          </p:cNvPr>
          <p:cNvPicPr>
            <a:picLocks noChangeAspect="1"/>
          </p:cNvPicPr>
          <p:nvPr/>
        </p:nvPicPr>
        <p:blipFill>
          <a:blip r:embed="rId5"/>
          <a:stretch>
            <a:fillRect/>
          </a:stretch>
        </p:blipFill>
        <p:spPr>
          <a:xfrm>
            <a:off x="285750" y="851884"/>
            <a:ext cx="6115050" cy="1924050"/>
          </a:xfrm>
          <a:prstGeom prst="rect">
            <a:avLst/>
          </a:prstGeom>
        </p:spPr>
      </p:pic>
    </p:spTree>
    <p:extLst>
      <p:ext uri="{BB962C8B-B14F-4D97-AF65-F5344CB8AC3E}">
        <p14:creationId xmlns:p14="http://schemas.microsoft.com/office/powerpoint/2010/main" val="1828814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5000"/>
            <a:extLst>
              <a:ext uri="{BEBA8EAE-BF5A-486C-A8C5-ECC9F3942E4B}">
                <a14:imgProps xmlns:a14="http://schemas.microsoft.com/office/drawing/2010/main">
                  <a14:imgLayer r:embed="rId3">
                    <a14:imgEffect>
                      <a14:sharpenSoften amount="5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a:xfrm>
            <a:off x="628650" y="87697"/>
            <a:ext cx="7886700" cy="994172"/>
          </a:xfrm>
          <a:prstGeom prst="rect">
            <a:avLst/>
          </a:prstGeom>
        </p:spPr>
        <p:txBody>
          <a:bodyPr vert="horz" lIns="68580" tIns="34290" rIns="68580" bIns="34290" rtlCol="0" anchor="ctr">
            <a:normAutofit/>
          </a:bodyPr>
          <a:lstStyle>
            <a:lvl1pPr algn="ctr" defTabSz="914400">
              <a:lnSpc>
                <a:spcPct val="90000"/>
              </a:lnSpc>
              <a:spcBef>
                <a:spcPct val="0"/>
              </a:spcBef>
              <a:buNone/>
              <a:defRPr sz="4400" b="1">
                <a:solidFill>
                  <a:schemeClr val="accent2"/>
                </a:solidFill>
                <a:latin typeface="Arial" panose="020B0604020202020204" pitchFamily="34" charset="0"/>
                <a:ea typeface="+mj-ea"/>
                <a:cs typeface="Arial" panose="020B0604020202020204" pitchFamily="34" charset="0"/>
              </a:defRPr>
            </a:lvl1pPr>
          </a:lstStyle>
          <a:p>
            <a:r>
              <a:rPr lang="en-US" sz="3000" dirty="0">
                <a:solidFill>
                  <a:schemeClr val="bg1">
                    <a:lumMod val="50000"/>
                  </a:schemeClr>
                </a:solidFill>
                <a:latin typeface="Century Gothic" charset="0"/>
                <a:ea typeface="Century Gothic" charset="0"/>
                <a:cs typeface="Century Gothic" charset="0"/>
              </a:rPr>
              <a:t>Lessons Learned</a:t>
            </a:r>
          </a:p>
        </p:txBody>
      </p:sp>
    </p:spTree>
    <p:extLst>
      <p:ext uri="{BB962C8B-B14F-4D97-AF65-F5344CB8AC3E}">
        <p14:creationId xmlns:p14="http://schemas.microsoft.com/office/powerpoint/2010/main" val="290844772"/>
      </p:ext>
    </p:extLst>
  </p:cSld>
  <p:clrMapOvr>
    <a:masterClrMapping/>
  </p:clrMapOvr>
</p:sld>
</file>

<file path=ppt/theme/theme1.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AWS-Deck-Template-Dark</Template>
  <TotalTime>4284</TotalTime>
  <Words>846</Words>
  <Application>Microsoft Office PowerPoint</Application>
  <PresentationFormat>On-screen Show (16:9)</PresentationFormat>
  <Paragraphs>106</Paragraphs>
  <Slides>9</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Amazon Ember</vt:lpstr>
      <vt:lpstr>Amazon Ember Light</vt:lpstr>
      <vt:lpstr>Arial</vt:lpstr>
      <vt:lpstr>Calibri</vt:lpstr>
      <vt:lpstr>Century Gothic</vt:lpstr>
      <vt:lpstr>Lucida Console</vt:lpstr>
      <vt:lpstr>Mangal</vt:lpstr>
      <vt:lpstr>Open Sans</vt:lpstr>
      <vt:lpstr>Roboto Condensed</vt:lpstr>
      <vt:lpstr>Roboto Condensed Light</vt:lpstr>
      <vt:lpstr>Wingdings</vt:lpstr>
      <vt:lpstr>DeckTemplate-AWS-ReInvent-Orange</vt:lpstr>
      <vt:lpstr>PowerPoint Presentation</vt:lpstr>
      <vt:lpstr>A SOUND FUTURE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Artem Golubev</cp:lastModifiedBy>
  <cp:revision>148</cp:revision>
  <dcterms:created xsi:type="dcterms:W3CDTF">2016-10-31T14:45:46Z</dcterms:created>
  <dcterms:modified xsi:type="dcterms:W3CDTF">2017-10-22T08:29:39Z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